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60" r:id="rId6"/>
    <p:sldId id="258" r:id="rId7"/>
    <p:sldId id="259" r:id="rId8"/>
    <p:sldId id="265" r:id="rId9"/>
    <p:sldId id="266" r:id="rId10"/>
    <p:sldId id="267" r:id="rId11"/>
    <p:sldId id="268" r:id="rId12"/>
    <p:sldId id="269" r:id="rId13"/>
    <p:sldId id="270" r:id="rId14"/>
    <p:sldId id="271"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71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8C6BAD-06BA-443A-A3AE-EB25A941CC8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1E588F0-F79B-4EF4-959F-B4133A68C2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90EE04CA-A099-4DD1-8CB4-A78497D46627}"/>
              </a:ext>
            </a:extLst>
          </p:cNvPr>
          <p:cNvSpPr>
            <a:spLocks noGrp="1"/>
          </p:cNvSpPr>
          <p:nvPr>
            <p:ph type="dt" sz="half" idx="10"/>
          </p:nvPr>
        </p:nvSpPr>
        <p:spPr/>
        <p:txBody>
          <a:bodyPr/>
          <a:lstStyle/>
          <a:p>
            <a:fld id="{95DA900D-B4FC-429B-8CD7-86E301E769E4}" type="datetimeFigureOut">
              <a:rPr lang="tr-TR" smtClean="0"/>
              <a:t>21.03.2023</a:t>
            </a:fld>
            <a:endParaRPr lang="tr-TR"/>
          </a:p>
        </p:txBody>
      </p:sp>
      <p:sp>
        <p:nvSpPr>
          <p:cNvPr id="5" name="Alt Bilgi Yer Tutucusu 4">
            <a:extLst>
              <a:ext uri="{FF2B5EF4-FFF2-40B4-BE49-F238E27FC236}">
                <a16:creationId xmlns:a16="http://schemas.microsoft.com/office/drawing/2014/main" id="{CB611D37-F79E-446B-94C7-DA14E3DE28D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B4F341D-D90E-444B-A86E-F7931274E3C4}"/>
              </a:ext>
            </a:extLst>
          </p:cNvPr>
          <p:cNvSpPr>
            <a:spLocks noGrp="1"/>
          </p:cNvSpPr>
          <p:nvPr>
            <p:ph type="sldNum" sz="quarter" idx="12"/>
          </p:nvPr>
        </p:nvSpPr>
        <p:spPr/>
        <p:txBody>
          <a:bodyPr/>
          <a:lstStyle/>
          <a:p>
            <a:fld id="{61CE40EC-4F09-47AF-B835-F52685D0F9FC}" type="slidenum">
              <a:rPr lang="tr-TR" smtClean="0"/>
              <a:t>‹#›</a:t>
            </a:fld>
            <a:endParaRPr lang="tr-TR"/>
          </a:p>
        </p:txBody>
      </p:sp>
    </p:spTree>
    <p:extLst>
      <p:ext uri="{BB962C8B-B14F-4D97-AF65-F5344CB8AC3E}">
        <p14:creationId xmlns:p14="http://schemas.microsoft.com/office/powerpoint/2010/main" val="2320042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88BCAC-AC96-49CE-BB8B-D96D0ADBADC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979A47B9-B7D0-411A-B28A-E989C2623CB0}"/>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52EF104-B448-41B2-8A20-A8CC1D253357}"/>
              </a:ext>
            </a:extLst>
          </p:cNvPr>
          <p:cNvSpPr>
            <a:spLocks noGrp="1"/>
          </p:cNvSpPr>
          <p:nvPr>
            <p:ph type="dt" sz="half" idx="10"/>
          </p:nvPr>
        </p:nvSpPr>
        <p:spPr/>
        <p:txBody>
          <a:bodyPr/>
          <a:lstStyle/>
          <a:p>
            <a:fld id="{95DA900D-B4FC-429B-8CD7-86E301E769E4}" type="datetimeFigureOut">
              <a:rPr lang="tr-TR" smtClean="0"/>
              <a:t>21.03.2023</a:t>
            </a:fld>
            <a:endParaRPr lang="tr-TR"/>
          </a:p>
        </p:txBody>
      </p:sp>
      <p:sp>
        <p:nvSpPr>
          <p:cNvPr id="5" name="Alt Bilgi Yer Tutucusu 4">
            <a:extLst>
              <a:ext uri="{FF2B5EF4-FFF2-40B4-BE49-F238E27FC236}">
                <a16:creationId xmlns:a16="http://schemas.microsoft.com/office/drawing/2014/main" id="{B95B56AB-7D5F-48D3-B329-575B67B992D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3326915-0F12-40AA-9D7C-5B3DEE797E0F}"/>
              </a:ext>
            </a:extLst>
          </p:cNvPr>
          <p:cNvSpPr>
            <a:spLocks noGrp="1"/>
          </p:cNvSpPr>
          <p:nvPr>
            <p:ph type="sldNum" sz="quarter" idx="12"/>
          </p:nvPr>
        </p:nvSpPr>
        <p:spPr/>
        <p:txBody>
          <a:bodyPr/>
          <a:lstStyle/>
          <a:p>
            <a:fld id="{61CE40EC-4F09-47AF-B835-F52685D0F9FC}" type="slidenum">
              <a:rPr lang="tr-TR" smtClean="0"/>
              <a:t>‹#›</a:t>
            </a:fld>
            <a:endParaRPr lang="tr-TR"/>
          </a:p>
        </p:txBody>
      </p:sp>
    </p:spTree>
    <p:extLst>
      <p:ext uri="{BB962C8B-B14F-4D97-AF65-F5344CB8AC3E}">
        <p14:creationId xmlns:p14="http://schemas.microsoft.com/office/powerpoint/2010/main" val="109134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CEAC856-D37D-4B0B-B7BD-DA1390F9E41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0F2C665-35A8-4E04-8A3A-4EE116CD7052}"/>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508207D-B2F0-4977-95E0-F26E54867399}"/>
              </a:ext>
            </a:extLst>
          </p:cNvPr>
          <p:cNvSpPr>
            <a:spLocks noGrp="1"/>
          </p:cNvSpPr>
          <p:nvPr>
            <p:ph type="dt" sz="half" idx="10"/>
          </p:nvPr>
        </p:nvSpPr>
        <p:spPr/>
        <p:txBody>
          <a:bodyPr/>
          <a:lstStyle/>
          <a:p>
            <a:fld id="{95DA900D-B4FC-429B-8CD7-86E301E769E4}" type="datetimeFigureOut">
              <a:rPr lang="tr-TR" smtClean="0"/>
              <a:t>21.03.2023</a:t>
            </a:fld>
            <a:endParaRPr lang="tr-TR"/>
          </a:p>
        </p:txBody>
      </p:sp>
      <p:sp>
        <p:nvSpPr>
          <p:cNvPr id="5" name="Alt Bilgi Yer Tutucusu 4">
            <a:extLst>
              <a:ext uri="{FF2B5EF4-FFF2-40B4-BE49-F238E27FC236}">
                <a16:creationId xmlns:a16="http://schemas.microsoft.com/office/drawing/2014/main" id="{87D5D4C3-E7FD-49DF-8F4A-08B8EF81C2A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AEFEA6B-3D9B-4070-A683-784649F2959A}"/>
              </a:ext>
            </a:extLst>
          </p:cNvPr>
          <p:cNvSpPr>
            <a:spLocks noGrp="1"/>
          </p:cNvSpPr>
          <p:nvPr>
            <p:ph type="sldNum" sz="quarter" idx="12"/>
          </p:nvPr>
        </p:nvSpPr>
        <p:spPr/>
        <p:txBody>
          <a:bodyPr/>
          <a:lstStyle/>
          <a:p>
            <a:fld id="{61CE40EC-4F09-47AF-B835-F52685D0F9FC}" type="slidenum">
              <a:rPr lang="tr-TR" smtClean="0"/>
              <a:t>‹#›</a:t>
            </a:fld>
            <a:endParaRPr lang="tr-TR"/>
          </a:p>
        </p:txBody>
      </p:sp>
    </p:spTree>
    <p:extLst>
      <p:ext uri="{BB962C8B-B14F-4D97-AF65-F5344CB8AC3E}">
        <p14:creationId xmlns:p14="http://schemas.microsoft.com/office/powerpoint/2010/main" val="1931484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2FB616-16AA-40B9-901C-DD31EBC0049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064E2CC-B5F8-4B90-BDBC-754BC053C061}"/>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866EB65-D265-4EAF-AC15-4F8F78EC7C17}"/>
              </a:ext>
            </a:extLst>
          </p:cNvPr>
          <p:cNvSpPr>
            <a:spLocks noGrp="1"/>
          </p:cNvSpPr>
          <p:nvPr>
            <p:ph type="dt" sz="half" idx="10"/>
          </p:nvPr>
        </p:nvSpPr>
        <p:spPr/>
        <p:txBody>
          <a:bodyPr/>
          <a:lstStyle/>
          <a:p>
            <a:fld id="{95DA900D-B4FC-429B-8CD7-86E301E769E4}" type="datetimeFigureOut">
              <a:rPr lang="tr-TR" smtClean="0"/>
              <a:t>21.03.2023</a:t>
            </a:fld>
            <a:endParaRPr lang="tr-TR"/>
          </a:p>
        </p:txBody>
      </p:sp>
      <p:sp>
        <p:nvSpPr>
          <p:cNvPr id="5" name="Alt Bilgi Yer Tutucusu 4">
            <a:extLst>
              <a:ext uri="{FF2B5EF4-FFF2-40B4-BE49-F238E27FC236}">
                <a16:creationId xmlns:a16="http://schemas.microsoft.com/office/drawing/2014/main" id="{9E2827EB-17D8-4BB1-BA5E-7DA9EAD7F62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75594BD-77D3-4AA3-9C35-A8F40047446E}"/>
              </a:ext>
            </a:extLst>
          </p:cNvPr>
          <p:cNvSpPr>
            <a:spLocks noGrp="1"/>
          </p:cNvSpPr>
          <p:nvPr>
            <p:ph type="sldNum" sz="quarter" idx="12"/>
          </p:nvPr>
        </p:nvSpPr>
        <p:spPr/>
        <p:txBody>
          <a:bodyPr/>
          <a:lstStyle/>
          <a:p>
            <a:fld id="{61CE40EC-4F09-47AF-B835-F52685D0F9FC}" type="slidenum">
              <a:rPr lang="tr-TR" smtClean="0"/>
              <a:t>‹#›</a:t>
            </a:fld>
            <a:endParaRPr lang="tr-TR"/>
          </a:p>
        </p:txBody>
      </p:sp>
    </p:spTree>
    <p:extLst>
      <p:ext uri="{BB962C8B-B14F-4D97-AF65-F5344CB8AC3E}">
        <p14:creationId xmlns:p14="http://schemas.microsoft.com/office/powerpoint/2010/main" val="1605578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CCA51F-16B5-451F-A167-6EDFE0B3084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18044756-6D54-431C-8FC0-EB7A18BE85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661D7017-1C66-49C6-979E-CBBAF3E65A77}"/>
              </a:ext>
            </a:extLst>
          </p:cNvPr>
          <p:cNvSpPr>
            <a:spLocks noGrp="1"/>
          </p:cNvSpPr>
          <p:nvPr>
            <p:ph type="dt" sz="half" idx="10"/>
          </p:nvPr>
        </p:nvSpPr>
        <p:spPr/>
        <p:txBody>
          <a:bodyPr/>
          <a:lstStyle/>
          <a:p>
            <a:fld id="{95DA900D-B4FC-429B-8CD7-86E301E769E4}" type="datetimeFigureOut">
              <a:rPr lang="tr-TR" smtClean="0"/>
              <a:t>21.03.2023</a:t>
            </a:fld>
            <a:endParaRPr lang="tr-TR"/>
          </a:p>
        </p:txBody>
      </p:sp>
      <p:sp>
        <p:nvSpPr>
          <p:cNvPr id="5" name="Alt Bilgi Yer Tutucusu 4">
            <a:extLst>
              <a:ext uri="{FF2B5EF4-FFF2-40B4-BE49-F238E27FC236}">
                <a16:creationId xmlns:a16="http://schemas.microsoft.com/office/drawing/2014/main" id="{4EFBFFF7-FE5A-4883-962C-1F458083A30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8FC8B39-56F6-456E-8857-D77AADD67F34}"/>
              </a:ext>
            </a:extLst>
          </p:cNvPr>
          <p:cNvSpPr>
            <a:spLocks noGrp="1"/>
          </p:cNvSpPr>
          <p:nvPr>
            <p:ph type="sldNum" sz="quarter" idx="12"/>
          </p:nvPr>
        </p:nvSpPr>
        <p:spPr/>
        <p:txBody>
          <a:bodyPr/>
          <a:lstStyle/>
          <a:p>
            <a:fld id="{61CE40EC-4F09-47AF-B835-F52685D0F9FC}" type="slidenum">
              <a:rPr lang="tr-TR" smtClean="0"/>
              <a:t>‹#›</a:t>
            </a:fld>
            <a:endParaRPr lang="tr-TR"/>
          </a:p>
        </p:txBody>
      </p:sp>
    </p:spTree>
    <p:extLst>
      <p:ext uri="{BB962C8B-B14F-4D97-AF65-F5344CB8AC3E}">
        <p14:creationId xmlns:p14="http://schemas.microsoft.com/office/powerpoint/2010/main" val="2662035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8D2423-F791-4B3E-8C23-36A737DA937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17E1F5D-036A-4B9E-853E-8EC5CB7D60A3}"/>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476AB44-6C80-46A7-A2FC-018EA584E6CC}"/>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90BB993B-DEB2-4761-8E3F-0602D1BC87D6}"/>
              </a:ext>
            </a:extLst>
          </p:cNvPr>
          <p:cNvSpPr>
            <a:spLocks noGrp="1"/>
          </p:cNvSpPr>
          <p:nvPr>
            <p:ph type="dt" sz="half" idx="10"/>
          </p:nvPr>
        </p:nvSpPr>
        <p:spPr/>
        <p:txBody>
          <a:bodyPr/>
          <a:lstStyle/>
          <a:p>
            <a:fld id="{95DA900D-B4FC-429B-8CD7-86E301E769E4}" type="datetimeFigureOut">
              <a:rPr lang="tr-TR" smtClean="0"/>
              <a:t>21.03.2023</a:t>
            </a:fld>
            <a:endParaRPr lang="tr-TR"/>
          </a:p>
        </p:txBody>
      </p:sp>
      <p:sp>
        <p:nvSpPr>
          <p:cNvPr id="6" name="Alt Bilgi Yer Tutucusu 5">
            <a:extLst>
              <a:ext uri="{FF2B5EF4-FFF2-40B4-BE49-F238E27FC236}">
                <a16:creationId xmlns:a16="http://schemas.microsoft.com/office/drawing/2014/main" id="{1C3DF0AF-6845-49BD-B61C-DCED34C3EC9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AA41814-89A0-4A6C-B7D4-14916FFD9BD0}"/>
              </a:ext>
            </a:extLst>
          </p:cNvPr>
          <p:cNvSpPr>
            <a:spLocks noGrp="1"/>
          </p:cNvSpPr>
          <p:nvPr>
            <p:ph type="sldNum" sz="quarter" idx="12"/>
          </p:nvPr>
        </p:nvSpPr>
        <p:spPr/>
        <p:txBody>
          <a:bodyPr/>
          <a:lstStyle/>
          <a:p>
            <a:fld id="{61CE40EC-4F09-47AF-B835-F52685D0F9FC}" type="slidenum">
              <a:rPr lang="tr-TR" smtClean="0"/>
              <a:t>‹#›</a:t>
            </a:fld>
            <a:endParaRPr lang="tr-TR"/>
          </a:p>
        </p:txBody>
      </p:sp>
    </p:spTree>
    <p:extLst>
      <p:ext uri="{BB962C8B-B14F-4D97-AF65-F5344CB8AC3E}">
        <p14:creationId xmlns:p14="http://schemas.microsoft.com/office/powerpoint/2010/main" val="900144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F8FB5B-7FC9-42A9-8683-DC2560845D77}"/>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90432E0-F265-4FCB-93DD-CED33BEBE8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42EC4FA0-1686-469E-91EC-EFBD79382E11}"/>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A7D869F3-86D7-4523-94AC-1AABADCA34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FD935A7-140E-44CF-90E3-1BBC2A008E06}"/>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BB03FE6-20F4-499D-BCBD-F0FFCF5E406A}"/>
              </a:ext>
            </a:extLst>
          </p:cNvPr>
          <p:cNvSpPr>
            <a:spLocks noGrp="1"/>
          </p:cNvSpPr>
          <p:nvPr>
            <p:ph type="dt" sz="half" idx="10"/>
          </p:nvPr>
        </p:nvSpPr>
        <p:spPr/>
        <p:txBody>
          <a:bodyPr/>
          <a:lstStyle/>
          <a:p>
            <a:fld id="{95DA900D-B4FC-429B-8CD7-86E301E769E4}" type="datetimeFigureOut">
              <a:rPr lang="tr-TR" smtClean="0"/>
              <a:t>21.03.2023</a:t>
            </a:fld>
            <a:endParaRPr lang="tr-TR"/>
          </a:p>
        </p:txBody>
      </p:sp>
      <p:sp>
        <p:nvSpPr>
          <p:cNvPr id="8" name="Alt Bilgi Yer Tutucusu 7">
            <a:extLst>
              <a:ext uri="{FF2B5EF4-FFF2-40B4-BE49-F238E27FC236}">
                <a16:creationId xmlns:a16="http://schemas.microsoft.com/office/drawing/2014/main" id="{8C7AC2A0-DD84-4FBF-ABA6-90B83D23203A}"/>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C5896AA-3170-4C0C-B0C6-C486C3B090E0}"/>
              </a:ext>
            </a:extLst>
          </p:cNvPr>
          <p:cNvSpPr>
            <a:spLocks noGrp="1"/>
          </p:cNvSpPr>
          <p:nvPr>
            <p:ph type="sldNum" sz="quarter" idx="12"/>
          </p:nvPr>
        </p:nvSpPr>
        <p:spPr/>
        <p:txBody>
          <a:bodyPr/>
          <a:lstStyle/>
          <a:p>
            <a:fld id="{61CE40EC-4F09-47AF-B835-F52685D0F9FC}" type="slidenum">
              <a:rPr lang="tr-TR" smtClean="0"/>
              <a:t>‹#›</a:t>
            </a:fld>
            <a:endParaRPr lang="tr-TR"/>
          </a:p>
        </p:txBody>
      </p:sp>
    </p:spTree>
    <p:extLst>
      <p:ext uri="{BB962C8B-B14F-4D97-AF65-F5344CB8AC3E}">
        <p14:creationId xmlns:p14="http://schemas.microsoft.com/office/powerpoint/2010/main" val="1487619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8B2E92-F08E-4F11-8A9D-3C3E9897ED1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9FB0E09-6D9B-44B6-943C-B08C10038FD7}"/>
              </a:ext>
            </a:extLst>
          </p:cNvPr>
          <p:cNvSpPr>
            <a:spLocks noGrp="1"/>
          </p:cNvSpPr>
          <p:nvPr>
            <p:ph type="dt" sz="half" idx="10"/>
          </p:nvPr>
        </p:nvSpPr>
        <p:spPr/>
        <p:txBody>
          <a:bodyPr/>
          <a:lstStyle/>
          <a:p>
            <a:fld id="{95DA900D-B4FC-429B-8CD7-86E301E769E4}" type="datetimeFigureOut">
              <a:rPr lang="tr-TR" smtClean="0"/>
              <a:t>21.03.2023</a:t>
            </a:fld>
            <a:endParaRPr lang="tr-TR"/>
          </a:p>
        </p:txBody>
      </p:sp>
      <p:sp>
        <p:nvSpPr>
          <p:cNvPr id="4" name="Alt Bilgi Yer Tutucusu 3">
            <a:extLst>
              <a:ext uri="{FF2B5EF4-FFF2-40B4-BE49-F238E27FC236}">
                <a16:creationId xmlns:a16="http://schemas.microsoft.com/office/drawing/2014/main" id="{C0F72307-52AF-4FBB-98F5-AAA9F94DB346}"/>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1D7442C4-15B2-43CD-90DD-8A535EE78DDA}"/>
              </a:ext>
            </a:extLst>
          </p:cNvPr>
          <p:cNvSpPr>
            <a:spLocks noGrp="1"/>
          </p:cNvSpPr>
          <p:nvPr>
            <p:ph type="sldNum" sz="quarter" idx="12"/>
          </p:nvPr>
        </p:nvSpPr>
        <p:spPr/>
        <p:txBody>
          <a:bodyPr/>
          <a:lstStyle/>
          <a:p>
            <a:fld id="{61CE40EC-4F09-47AF-B835-F52685D0F9FC}" type="slidenum">
              <a:rPr lang="tr-TR" smtClean="0"/>
              <a:t>‹#›</a:t>
            </a:fld>
            <a:endParaRPr lang="tr-TR"/>
          </a:p>
        </p:txBody>
      </p:sp>
    </p:spTree>
    <p:extLst>
      <p:ext uri="{BB962C8B-B14F-4D97-AF65-F5344CB8AC3E}">
        <p14:creationId xmlns:p14="http://schemas.microsoft.com/office/powerpoint/2010/main" val="793060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78DBD29D-9A31-44CF-A107-29630754BE46}"/>
              </a:ext>
            </a:extLst>
          </p:cNvPr>
          <p:cNvSpPr>
            <a:spLocks noGrp="1"/>
          </p:cNvSpPr>
          <p:nvPr>
            <p:ph type="dt" sz="half" idx="10"/>
          </p:nvPr>
        </p:nvSpPr>
        <p:spPr/>
        <p:txBody>
          <a:bodyPr/>
          <a:lstStyle/>
          <a:p>
            <a:fld id="{95DA900D-B4FC-429B-8CD7-86E301E769E4}" type="datetimeFigureOut">
              <a:rPr lang="tr-TR" smtClean="0"/>
              <a:t>21.03.2023</a:t>
            </a:fld>
            <a:endParaRPr lang="tr-TR"/>
          </a:p>
        </p:txBody>
      </p:sp>
      <p:sp>
        <p:nvSpPr>
          <p:cNvPr id="3" name="Alt Bilgi Yer Tutucusu 2">
            <a:extLst>
              <a:ext uri="{FF2B5EF4-FFF2-40B4-BE49-F238E27FC236}">
                <a16:creationId xmlns:a16="http://schemas.microsoft.com/office/drawing/2014/main" id="{FB0D1582-4DCC-40A0-A77F-39026C7CB09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1B968379-EFC6-4DA8-87BD-A3D7C121B9FA}"/>
              </a:ext>
            </a:extLst>
          </p:cNvPr>
          <p:cNvSpPr>
            <a:spLocks noGrp="1"/>
          </p:cNvSpPr>
          <p:nvPr>
            <p:ph type="sldNum" sz="quarter" idx="12"/>
          </p:nvPr>
        </p:nvSpPr>
        <p:spPr/>
        <p:txBody>
          <a:bodyPr/>
          <a:lstStyle/>
          <a:p>
            <a:fld id="{61CE40EC-4F09-47AF-B835-F52685D0F9FC}" type="slidenum">
              <a:rPr lang="tr-TR" smtClean="0"/>
              <a:t>‹#›</a:t>
            </a:fld>
            <a:endParaRPr lang="tr-TR"/>
          </a:p>
        </p:txBody>
      </p:sp>
    </p:spTree>
    <p:extLst>
      <p:ext uri="{BB962C8B-B14F-4D97-AF65-F5344CB8AC3E}">
        <p14:creationId xmlns:p14="http://schemas.microsoft.com/office/powerpoint/2010/main" val="775008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C5B9D6-A87F-474E-95EA-61A4AAA88B9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890B6BA-CA06-4CD0-9B51-AD5B470D9D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F7961BB3-D500-451B-ADBE-2F2AF5A417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3E88F97-3423-46F0-A166-8B358DEF5622}"/>
              </a:ext>
            </a:extLst>
          </p:cNvPr>
          <p:cNvSpPr>
            <a:spLocks noGrp="1"/>
          </p:cNvSpPr>
          <p:nvPr>
            <p:ph type="dt" sz="half" idx="10"/>
          </p:nvPr>
        </p:nvSpPr>
        <p:spPr/>
        <p:txBody>
          <a:bodyPr/>
          <a:lstStyle/>
          <a:p>
            <a:fld id="{95DA900D-B4FC-429B-8CD7-86E301E769E4}" type="datetimeFigureOut">
              <a:rPr lang="tr-TR" smtClean="0"/>
              <a:t>21.03.2023</a:t>
            </a:fld>
            <a:endParaRPr lang="tr-TR"/>
          </a:p>
        </p:txBody>
      </p:sp>
      <p:sp>
        <p:nvSpPr>
          <p:cNvPr id="6" name="Alt Bilgi Yer Tutucusu 5">
            <a:extLst>
              <a:ext uri="{FF2B5EF4-FFF2-40B4-BE49-F238E27FC236}">
                <a16:creationId xmlns:a16="http://schemas.microsoft.com/office/drawing/2014/main" id="{F5C56DA3-0C7F-460C-8BDF-6E9E9CB705C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C1B1C3F-3432-4242-B824-75DDC0D0E34B}"/>
              </a:ext>
            </a:extLst>
          </p:cNvPr>
          <p:cNvSpPr>
            <a:spLocks noGrp="1"/>
          </p:cNvSpPr>
          <p:nvPr>
            <p:ph type="sldNum" sz="quarter" idx="12"/>
          </p:nvPr>
        </p:nvSpPr>
        <p:spPr/>
        <p:txBody>
          <a:bodyPr/>
          <a:lstStyle/>
          <a:p>
            <a:fld id="{61CE40EC-4F09-47AF-B835-F52685D0F9FC}" type="slidenum">
              <a:rPr lang="tr-TR" smtClean="0"/>
              <a:t>‹#›</a:t>
            </a:fld>
            <a:endParaRPr lang="tr-TR"/>
          </a:p>
        </p:txBody>
      </p:sp>
    </p:spTree>
    <p:extLst>
      <p:ext uri="{BB962C8B-B14F-4D97-AF65-F5344CB8AC3E}">
        <p14:creationId xmlns:p14="http://schemas.microsoft.com/office/powerpoint/2010/main" val="4107512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7C5059-DC0F-4BDD-B6B0-2B8A256AC81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358DF2B-DD93-4B60-BF1B-0DAC0EABC3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E72C600-CC28-4293-969F-B365A9BCC0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35DFB59-976E-415B-94F1-C4E74102E218}"/>
              </a:ext>
            </a:extLst>
          </p:cNvPr>
          <p:cNvSpPr>
            <a:spLocks noGrp="1"/>
          </p:cNvSpPr>
          <p:nvPr>
            <p:ph type="dt" sz="half" idx="10"/>
          </p:nvPr>
        </p:nvSpPr>
        <p:spPr/>
        <p:txBody>
          <a:bodyPr/>
          <a:lstStyle/>
          <a:p>
            <a:fld id="{95DA900D-B4FC-429B-8CD7-86E301E769E4}" type="datetimeFigureOut">
              <a:rPr lang="tr-TR" smtClean="0"/>
              <a:t>21.03.2023</a:t>
            </a:fld>
            <a:endParaRPr lang="tr-TR"/>
          </a:p>
        </p:txBody>
      </p:sp>
      <p:sp>
        <p:nvSpPr>
          <p:cNvPr id="6" name="Alt Bilgi Yer Tutucusu 5">
            <a:extLst>
              <a:ext uri="{FF2B5EF4-FFF2-40B4-BE49-F238E27FC236}">
                <a16:creationId xmlns:a16="http://schemas.microsoft.com/office/drawing/2014/main" id="{CA42728F-4E6C-4C61-8D58-915DA7AB217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9605CDC-2B05-4854-A432-244E79E541DA}"/>
              </a:ext>
            </a:extLst>
          </p:cNvPr>
          <p:cNvSpPr>
            <a:spLocks noGrp="1"/>
          </p:cNvSpPr>
          <p:nvPr>
            <p:ph type="sldNum" sz="quarter" idx="12"/>
          </p:nvPr>
        </p:nvSpPr>
        <p:spPr/>
        <p:txBody>
          <a:bodyPr/>
          <a:lstStyle/>
          <a:p>
            <a:fld id="{61CE40EC-4F09-47AF-B835-F52685D0F9FC}" type="slidenum">
              <a:rPr lang="tr-TR" smtClean="0"/>
              <a:t>‹#›</a:t>
            </a:fld>
            <a:endParaRPr lang="tr-TR"/>
          </a:p>
        </p:txBody>
      </p:sp>
    </p:spTree>
    <p:extLst>
      <p:ext uri="{BB962C8B-B14F-4D97-AF65-F5344CB8AC3E}">
        <p14:creationId xmlns:p14="http://schemas.microsoft.com/office/powerpoint/2010/main" val="1776663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A899EE01-9213-4A93-9235-D14CFA55D2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C00D4C2-9CCE-4669-AE88-531F8BFFB4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9F838C1-C0DF-4DDE-9250-DB59FE7CA4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DA900D-B4FC-429B-8CD7-86E301E769E4}" type="datetimeFigureOut">
              <a:rPr lang="tr-TR" smtClean="0"/>
              <a:t>21.03.2023</a:t>
            </a:fld>
            <a:endParaRPr lang="tr-TR"/>
          </a:p>
        </p:txBody>
      </p:sp>
      <p:sp>
        <p:nvSpPr>
          <p:cNvPr id="5" name="Alt Bilgi Yer Tutucusu 4">
            <a:extLst>
              <a:ext uri="{FF2B5EF4-FFF2-40B4-BE49-F238E27FC236}">
                <a16:creationId xmlns:a16="http://schemas.microsoft.com/office/drawing/2014/main" id="{1AB454C0-4A13-49CB-B5C5-5B459AA6B4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20BBB397-CA2B-4939-89DA-AA744F77EE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E40EC-4F09-47AF-B835-F52685D0F9FC}" type="slidenum">
              <a:rPr lang="tr-TR" smtClean="0"/>
              <a:t>‹#›</a:t>
            </a:fld>
            <a:endParaRPr lang="tr-TR"/>
          </a:p>
        </p:txBody>
      </p:sp>
    </p:spTree>
    <p:extLst>
      <p:ext uri="{BB962C8B-B14F-4D97-AF65-F5344CB8AC3E}">
        <p14:creationId xmlns:p14="http://schemas.microsoft.com/office/powerpoint/2010/main" val="677081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67FACB-AB98-4468-8734-C8AC2FC14D4D}"/>
              </a:ext>
            </a:extLst>
          </p:cNvPr>
          <p:cNvSpPr>
            <a:spLocks noGrp="1"/>
          </p:cNvSpPr>
          <p:nvPr>
            <p:ph type="ctrTitle"/>
          </p:nvPr>
        </p:nvSpPr>
        <p:spPr/>
        <p:txBody>
          <a:bodyPr/>
          <a:lstStyle/>
          <a:p>
            <a:r>
              <a:rPr lang="tr-TR" dirty="0"/>
              <a:t>SAKARYA ÜNİVERSİTESİ MİMARLIK FAKÜLTESİ</a:t>
            </a:r>
          </a:p>
        </p:txBody>
      </p:sp>
      <p:sp>
        <p:nvSpPr>
          <p:cNvPr id="3" name="Alt Başlık 2">
            <a:extLst>
              <a:ext uri="{FF2B5EF4-FFF2-40B4-BE49-F238E27FC236}">
                <a16:creationId xmlns:a16="http://schemas.microsoft.com/office/drawing/2014/main" id="{E0A01994-A57E-442E-B4D9-39173138745F}"/>
              </a:ext>
            </a:extLst>
          </p:cNvPr>
          <p:cNvSpPr>
            <a:spLocks noGrp="1"/>
          </p:cNvSpPr>
          <p:nvPr>
            <p:ph type="subTitle" idx="1"/>
          </p:nvPr>
        </p:nvSpPr>
        <p:spPr/>
        <p:txBody>
          <a:bodyPr/>
          <a:lstStyle/>
          <a:p>
            <a:r>
              <a:rPr lang="tr-TR" dirty="0"/>
              <a:t>YAZ STAJI KILAVUZU</a:t>
            </a:r>
          </a:p>
        </p:txBody>
      </p:sp>
    </p:spTree>
    <p:extLst>
      <p:ext uri="{BB962C8B-B14F-4D97-AF65-F5344CB8AC3E}">
        <p14:creationId xmlns:p14="http://schemas.microsoft.com/office/powerpoint/2010/main" val="2067396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667B683D-0A09-445A-8175-1893B3632359}"/>
              </a:ext>
            </a:extLst>
          </p:cNvPr>
          <p:cNvSpPr>
            <a:spLocks noGrp="1"/>
          </p:cNvSpPr>
          <p:nvPr>
            <p:ph type="title"/>
          </p:nvPr>
        </p:nvSpPr>
        <p:spPr>
          <a:xfrm>
            <a:off x="643467" y="321734"/>
            <a:ext cx="10905066" cy="1135737"/>
          </a:xfrm>
        </p:spPr>
        <p:txBody>
          <a:bodyPr>
            <a:normAutofit/>
          </a:bodyPr>
          <a:lstStyle/>
          <a:p>
            <a:r>
              <a:rPr lang="tr-TR" sz="3600"/>
              <a:t>STAJ ZAMANI YAPILACAKLAR</a:t>
            </a:r>
          </a:p>
        </p:txBody>
      </p:sp>
      <p:sp>
        <p:nvSpPr>
          <p:cNvPr id="3" name="İçerik Yer Tutucusu 2">
            <a:extLst>
              <a:ext uri="{FF2B5EF4-FFF2-40B4-BE49-F238E27FC236}">
                <a16:creationId xmlns:a16="http://schemas.microsoft.com/office/drawing/2014/main" id="{A8044D4B-427C-418A-BE3F-3F72782D54DF}"/>
              </a:ext>
            </a:extLst>
          </p:cNvPr>
          <p:cNvSpPr>
            <a:spLocks noGrp="1"/>
          </p:cNvSpPr>
          <p:nvPr>
            <p:ph idx="1"/>
          </p:nvPr>
        </p:nvSpPr>
        <p:spPr>
          <a:xfrm>
            <a:off x="643469" y="1782981"/>
            <a:ext cx="4008384" cy="4393982"/>
          </a:xfrm>
        </p:spPr>
        <p:txBody>
          <a:bodyPr>
            <a:normAutofit/>
          </a:bodyPr>
          <a:lstStyle/>
          <a:p>
            <a:r>
              <a:rPr lang="tr-TR" sz="2000" dirty="0"/>
              <a:t>YAPILAN İŞİN KAPSAMINDA YAZILAN BAŞLIK İLE GÜNLÜK AYNI OLMALIDIR. BU SAYFANIN ALTINDA STAJ İŞİYLE İLİGİLİ KİŞİNİN İMZASI VE STAJ YAPANIN İMZASI OLACAKTIR. </a:t>
            </a:r>
          </a:p>
          <a:p>
            <a:r>
              <a:rPr lang="tr-TR" sz="2000" dirty="0"/>
              <a:t>EKSİK İMZALI DOSYALAR ONAYLANMAMA SEBEBİDİR.</a:t>
            </a:r>
          </a:p>
        </p:txBody>
      </p:sp>
      <p:grpSp>
        <p:nvGrpSpPr>
          <p:cNvPr id="14" name="Group 13">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5" name="Rectangle 14">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7">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9" name="Isosceles Triangle 18">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1" name="Resim 10">
            <a:extLst>
              <a:ext uri="{FF2B5EF4-FFF2-40B4-BE49-F238E27FC236}">
                <a16:creationId xmlns:a16="http://schemas.microsoft.com/office/drawing/2014/main" id="{527CD6E5-6E89-48BB-AE3C-0DACFC486058}"/>
              </a:ext>
            </a:extLst>
          </p:cNvPr>
          <p:cNvPicPr>
            <a:picLocks noChangeAspect="1"/>
          </p:cNvPicPr>
          <p:nvPr/>
        </p:nvPicPr>
        <p:blipFill>
          <a:blip r:embed="rId2"/>
          <a:stretch>
            <a:fillRect/>
          </a:stretch>
        </p:blipFill>
        <p:spPr>
          <a:xfrm>
            <a:off x="6450963" y="786213"/>
            <a:ext cx="3919136" cy="5658568"/>
          </a:xfrm>
          <a:prstGeom prst="rect">
            <a:avLst/>
          </a:prstGeom>
        </p:spPr>
      </p:pic>
    </p:spTree>
    <p:extLst>
      <p:ext uri="{BB962C8B-B14F-4D97-AF65-F5344CB8AC3E}">
        <p14:creationId xmlns:p14="http://schemas.microsoft.com/office/powerpoint/2010/main" val="4087278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8F3184-11A7-4992-B4F4-114E888B7BA1}"/>
              </a:ext>
            </a:extLst>
          </p:cNvPr>
          <p:cNvSpPr>
            <a:spLocks noGrp="1"/>
          </p:cNvSpPr>
          <p:nvPr>
            <p:ph type="title"/>
          </p:nvPr>
        </p:nvSpPr>
        <p:spPr>
          <a:xfrm>
            <a:off x="648929" y="629266"/>
            <a:ext cx="4944152" cy="1622321"/>
          </a:xfrm>
        </p:spPr>
        <p:txBody>
          <a:bodyPr>
            <a:normAutofit/>
          </a:bodyPr>
          <a:lstStyle/>
          <a:p>
            <a:r>
              <a:rPr lang="tr-TR" dirty="0"/>
              <a:t>STAJ BİTMEDEN YAPILACAK KONU</a:t>
            </a:r>
          </a:p>
        </p:txBody>
      </p:sp>
      <p:sp>
        <p:nvSpPr>
          <p:cNvPr id="3" name="İçerik Yer Tutucusu 2">
            <a:extLst>
              <a:ext uri="{FF2B5EF4-FFF2-40B4-BE49-F238E27FC236}">
                <a16:creationId xmlns:a16="http://schemas.microsoft.com/office/drawing/2014/main" id="{1C5B3A66-1661-47BD-BDC5-396D69F4102E}"/>
              </a:ext>
            </a:extLst>
          </p:cNvPr>
          <p:cNvSpPr>
            <a:spLocks noGrp="1"/>
          </p:cNvSpPr>
          <p:nvPr>
            <p:ph idx="1"/>
          </p:nvPr>
        </p:nvSpPr>
        <p:spPr>
          <a:xfrm>
            <a:off x="648930" y="2438400"/>
            <a:ext cx="4944151" cy="3785419"/>
          </a:xfrm>
        </p:spPr>
        <p:txBody>
          <a:bodyPr>
            <a:normAutofit/>
          </a:bodyPr>
          <a:lstStyle/>
          <a:p>
            <a:r>
              <a:rPr lang="tr-TR" sz="2400" dirty="0"/>
              <a:t>STAJ BİTTİKTEN SONRA STAJ PERFORMANS SAYFASI İŞVEREN TARAFINDAN DOLDURULUR VE ÖĞRENCİNİN İÇERİĞİNİ GÖRMEDİĞİ KAPALI ZARF İÇERİSİNDE BİZE ULAŞTIRILIR. ZARF KAPATILDIKTAN SONRA İŞVEREN TARAFINDAN KAŞE/MÜHÜR VE İMZA YAPILMASI GEREKMEKTEDİR.</a:t>
            </a:r>
          </a:p>
        </p:txBody>
      </p:sp>
      <p:sp>
        <p:nvSpPr>
          <p:cNvPr id="10" name="Rectangle 9">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2950" y="0"/>
            <a:ext cx="609905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7582" y="557784"/>
            <a:ext cx="513020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Resim 4">
            <a:extLst>
              <a:ext uri="{FF2B5EF4-FFF2-40B4-BE49-F238E27FC236}">
                <a16:creationId xmlns:a16="http://schemas.microsoft.com/office/drawing/2014/main" id="{3EB236DF-E2B5-47C5-99D5-BAE32F0120FB}"/>
              </a:ext>
            </a:extLst>
          </p:cNvPr>
          <p:cNvPicPr>
            <a:picLocks noChangeAspect="1"/>
          </p:cNvPicPr>
          <p:nvPr/>
        </p:nvPicPr>
        <p:blipFill>
          <a:blip r:embed="rId2"/>
          <a:stretch>
            <a:fillRect/>
          </a:stretch>
        </p:blipFill>
        <p:spPr>
          <a:xfrm>
            <a:off x="7449917" y="833418"/>
            <a:ext cx="3385115" cy="5187917"/>
          </a:xfrm>
          <a:prstGeom prst="rect">
            <a:avLst/>
          </a:prstGeom>
          <a:effectLst/>
        </p:spPr>
      </p:pic>
    </p:spTree>
    <p:extLst>
      <p:ext uri="{BB962C8B-B14F-4D97-AF65-F5344CB8AC3E}">
        <p14:creationId xmlns:p14="http://schemas.microsoft.com/office/powerpoint/2010/main" val="3253082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A53113-175C-469A-9126-202EE085C350}"/>
              </a:ext>
            </a:extLst>
          </p:cNvPr>
          <p:cNvSpPr>
            <a:spLocks noGrp="1"/>
          </p:cNvSpPr>
          <p:nvPr>
            <p:ph type="title"/>
          </p:nvPr>
        </p:nvSpPr>
        <p:spPr/>
        <p:txBody>
          <a:bodyPr/>
          <a:lstStyle/>
          <a:p>
            <a:r>
              <a:rPr lang="tr-TR" dirty="0"/>
              <a:t>STAJ BİTTİKTEN SONRA YAPILACAKLAR</a:t>
            </a:r>
          </a:p>
        </p:txBody>
      </p:sp>
      <p:sp>
        <p:nvSpPr>
          <p:cNvPr id="3" name="İçerik Yer Tutucusu 2">
            <a:extLst>
              <a:ext uri="{FF2B5EF4-FFF2-40B4-BE49-F238E27FC236}">
                <a16:creationId xmlns:a16="http://schemas.microsoft.com/office/drawing/2014/main" id="{3F70DD25-120D-467A-A919-1E7306973AF1}"/>
              </a:ext>
            </a:extLst>
          </p:cNvPr>
          <p:cNvSpPr>
            <a:spLocks noGrp="1"/>
          </p:cNvSpPr>
          <p:nvPr>
            <p:ph idx="1"/>
          </p:nvPr>
        </p:nvSpPr>
        <p:spPr/>
        <p:txBody>
          <a:bodyPr>
            <a:normAutofit fontScale="85000" lnSpcReduction="10000"/>
          </a:bodyPr>
          <a:lstStyle/>
          <a:p>
            <a:r>
              <a:rPr lang="tr-TR" dirty="0"/>
              <a:t>STAJI TAKİP EDEN DÖNEM BAŞINDA HANGİ STAJ YAPILDIYSA O STAJIN DERSİ SEÇİLİR </a:t>
            </a:r>
          </a:p>
          <a:p>
            <a:pPr lvl="1"/>
            <a:r>
              <a:rPr lang="tr-TR" dirty="0"/>
              <a:t>ŞANTİYE İÇİN MIM399 – STAJ 1 </a:t>
            </a:r>
          </a:p>
          <a:p>
            <a:pPr lvl="1"/>
            <a:r>
              <a:rPr lang="tr-TR" dirty="0"/>
              <a:t>OFİS İÇİN MIM499 – STAJ 2  </a:t>
            </a:r>
          </a:p>
          <a:p>
            <a:r>
              <a:rPr lang="tr-TR" dirty="0"/>
              <a:t>DÖNEM BAŞLADIKTAN YAKLAŞIK 1,5-2 AY SONRA STAJ DOSYALARININ TESLİM TARİHLERİ İÇİN İLAN EDİLEN TARİHLERDE EN GEÇ DOSYALAR TESLİM EDİLİR. </a:t>
            </a:r>
          </a:p>
          <a:p>
            <a:r>
              <a:rPr lang="tr-TR" dirty="0"/>
              <a:t>TESLİM EDİLEN DOSYALAR STAJ KOMİSYONU TARAFINDAN KONTROL EDİLDİKTEN SONRA DÜZELTMELER/ONAYLANANLAR 1 AYLIK BİR SÜREDE KONTROL EDİLİR.</a:t>
            </a:r>
          </a:p>
          <a:p>
            <a:r>
              <a:rPr lang="tr-TR" dirty="0"/>
              <a:t>DÜZELTME İSTENİLEN DOSYALAR 15 GÜN İÇERİSİNDE DÜZLETME YAPARAK TEKRAR TESLİM EDİLİR.</a:t>
            </a:r>
          </a:p>
          <a:p>
            <a:r>
              <a:rPr lang="tr-TR" dirty="0"/>
              <a:t>DÖNEM SONUNDA BAŞARILI (YT)- BAŞARISIZ (YZ) VEYA TESLİM ETMEYENLER İÇİN (GR) OLARAK NOT GİRİLİR.</a:t>
            </a:r>
          </a:p>
        </p:txBody>
      </p:sp>
    </p:spTree>
    <p:extLst>
      <p:ext uri="{BB962C8B-B14F-4D97-AF65-F5344CB8AC3E}">
        <p14:creationId xmlns:p14="http://schemas.microsoft.com/office/powerpoint/2010/main" val="3773585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F0143B-A548-431E-8572-B355F3615DE6}"/>
              </a:ext>
            </a:extLst>
          </p:cNvPr>
          <p:cNvSpPr>
            <a:spLocks noGrp="1"/>
          </p:cNvSpPr>
          <p:nvPr>
            <p:ph type="title"/>
          </p:nvPr>
        </p:nvSpPr>
        <p:spPr/>
        <p:txBody>
          <a:bodyPr/>
          <a:lstStyle/>
          <a:p>
            <a:r>
              <a:rPr lang="tr-TR" dirty="0"/>
              <a:t>2022-2023 YILI STAJ TAKVİMİ</a:t>
            </a:r>
          </a:p>
        </p:txBody>
      </p:sp>
      <p:sp>
        <p:nvSpPr>
          <p:cNvPr id="3" name="İçerik Yer Tutucusu 2">
            <a:extLst>
              <a:ext uri="{FF2B5EF4-FFF2-40B4-BE49-F238E27FC236}">
                <a16:creationId xmlns:a16="http://schemas.microsoft.com/office/drawing/2014/main" id="{652A6EE9-B3FA-4094-822A-2450FFA8A12C}"/>
              </a:ext>
            </a:extLst>
          </p:cNvPr>
          <p:cNvSpPr>
            <a:spLocks noGrp="1"/>
          </p:cNvSpPr>
          <p:nvPr>
            <p:ph idx="1"/>
          </p:nvPr>
        </p:nvSpPr>
        <p:spPr>
          <a:xfrm>
            <a:off x="838200" y="1825625"/>
            <a:ext cx="10515600" cy="4667250"/>
          </a:xfrm>
        </p:spPr>
        <p:txBody>
          <a:bodyPr>
            <a:normAutofit lnSpcReduction="10000"/>
          </a:bodyPr>
          <a:lstStyle/>
          <a:p>
            <a:r>
              <a:rPr lang="tr-TR" dirty="0"/>
              <a:t>28.04.2022-STAJ YERLERİNİN BELİRLENİP ONAY FORMLARININ TESLİMİ</a:t>
            </a:r>
          </a:p>
          <a:p>
            <a:r>
              <a:rPr lang="tr-TR" dirty="0">
                <a:highlight>
                  <a:srgbClr val="FFFF00"/>
                </a:highlight>
              </a:rPr>
              <a:t>28.04.2022-STAJ DERSİNİ SEÇENLER İÇİN STAJ DEFTERLERİNİN TESLİMİ</a:t>
            </a:r>
          </a:p>
          <a:p>
            <a:r>
              <a:rPr lang="tr-TR" dirty="0"/>
              <a:t>12.05.2022-STAJ YERİ ONAYLANMAYAN ÖĞRENCİLER İÇİN YENİ STAJ YERİ ONAYI İÇİN SON GÜN</a:t>
            </a:r>
          </a:p>
          <a:p>
            <a:r>
              <a:rPr lang="tr-TR" dirty="0"/>
              <a:t>19.06.2022-STAJ YAPILABİLECEK İLK TARİHİ</a:t>
            </a:r>
          </a:p>
          <a:p>
            <a:r>
              <a:rPr lang="tr-TR" dirty="0"/>
              <a:t>29.09.2022-STAJ YAPILABİLECEK SON TARİH</a:t>
            </a:r>
          </a:p>
          <a:p>
            <a:endParaRPr lang="tr-TR" dirty="0"/>
          </a:p>
          <a:p>
            <a:r>
              <a:rPr lang="tr-TR" dirty="0"/>
              <a:t>LÜTFEN BAYRAMLARI, RESMİ TATİLLERİ (15 TEMMUZ, 30 AĞUSTOS GİBİ) UNUTMAYINIZ!</a:t>
            </a:r>
          </a:p>
        </p:txBody>
      </p:sp>
    </p:spTree>
    <p:extLst>
      <p:ext uri="{BB962C8B-B14F-4D97-AF65-F5344CB8AC3E}">
        <p14:creationId xmlns:p14="http://schemas.microsoft.com/office/powerpoint/2010/main" val="3018453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E56AED-2269-4485-82B5-5B00D9F5D0D7}"/>
              </a:ext>
            </a:extLst>
          </p:cNvPr>
          <p:cNvSpPr>
            <a:spLocks noGrp="1"/>
          </p:cNvSpPr>
          <p:nvPr>
            <p:ph type="title"/>
          </p:nvPr>
        </p:nvSpPr>
        <p:spPr/>
        <p:txBody>
          <a:bodyPr/>
          <a:lstStyle/>
          <a:p>
            <a:r>
              <a:rPr lang="tr-TR" dirty="0"/>
              <a:t>HERKESE BAŞARILAR DİLERİZ…</a:t>
            </a:r>
          </a:p>
        </p:txBody>
      </p:sp>
    </p:spTree>
    <p:extLst>
      <p:ext uri="{BB962C8B-B14F-4D97-AF65-F5344CB8AC3E}">
        <p14:creationId xmlns:p14="http://schemas.microsoft.com/office/powerpoint/2010/main" val="2624273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E2C588-AACB-4B09-B110-7E9C70C39D5E}"/>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49F13BD2-4390-4524-B8B7-9AB7FA04A0F6}"/>
              </a:ext>
            </a:extLst>
          </p:cNvPr>
          <p:cNvSpPr>
            <a:spLocks noGrp="1"/>
          </p:cNvSpPr>
          <p:nvPr>
            <p:ph idx="1"/>
          </p:nvPr>
        </p:nvSpPr>
        <p:spPr/>
        <p:txBody>
          <a:bodyPr>
            <a:normAutofit/>
          </a:bodyPr>
          <a:lstStyle/>
          <a:p>
            <a:r>
              <a:rPr lang="tr-TR" dirty="0"/>
              <a:t>BU KILAVUZ MİMARLIK BÖLÜMÜ YAZ STAJI KAPSAMINDA YAPILACAK OFİS VE ŞANTİYE STAJLARININ KISA AÇIKLAMASI OLARAK HAZIRLANMIŞ OLMAKLA BİRLİKTE STAJ YAPACAK BÜTÜN ÖĞRENCİLERİN STAJ UYGULAMA ESASLARINI OKUMALARI ZORUNLUDUR!</a:t>
            </a:r>
          </a:p>
          <a:p>
            <a:r>
              <a:rPr lang="tr-TR" dirty="0"/>
              <a:t>STAJA BAŞLAMADAN 15 GÜN ÖNCESİNDEN EVRAKLARIN STAJ KOMİSYONU TARAFINDAN ONAYLANIP ONA GÖRE SİGORTA GİRİŞLERİNİN YAPILMASI GEREKMEKTEDİR. (YURT DIŞINDA STAJ YAPACAK ÖĞRENCİLER SADECE STAJ YAPACAĞI YERİ ONAYLATIR AMA SİGORTA GİRİŞİ YAPILMAZ)</a:t>
            </a:r>
          </a:p>
        </p:txBody>
      </p:sp>
    </p:spTree>
    <p:extLst>
      <p:ext uri="{BB962C8B-B14F-4D97-AF65-F5344CB8AC3E}">
        <p14:creationId xmlns:p14="http://schemas.microsoft.com/office/powerpoint/2010/main" val="2466379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E2C588-AACB-4B09-B110-7E9C70C39D5E}"/>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49F13BD2-4390-4524-B8B7-9AB7FA04A0F6}"/>
              </a:ext>
            </a:extLst>
          </p:cNvPr>
          <p:cNvSpPr>
            <a:spLocks noGrp="1"/>
          </p:cNvSpPr>
          <p:nvPr>
            <p:ph idx="1"/>
          </p:nvPr>
        </p:nvSpPr>
        <p:spPr/>
        <p:txBody>
          <a:bodyPr>
            <a:normAutofit/>
          </a:bodyPr>
          <a:lstStyle/>
          <a:p>
            <a:r>
              <a:rPr lang="tr-TR" dirty="0"/>
              <a:t>HER BİR STAJIN TOPLAM GÜN SAYISI 20 İŞ GÜNÜDÜR. BAYRAM TATİLLERİ, RESMİ TATİLLER ÇIKARTILIR VE CUMARTESİ GÜNLERİ ÇALIŞAN BİR KURUM OLDUĞU YAZILI BEYAN EDİLİRSE CUMARTESİ GÜNLERİ EKLENEREK 20 İŞ GÜNÜ DOĞRU BİR ŞEKİLDE HESAPLANARAK STAJ BAŞLANGIÇ VE BİTİŞ TARİHLERİ BELİRLENİR.</a:t>
            </a:r>
          </a:p>
          <a:p>
            <a:r>
              <a:rPr lang="tr-TR" dirty="0"/>
              <a:t>20 GÜNLÜK STAJ TALEP EDİLİRSE VE STAJ KOMİSYONU TARAFINDAN ONAYLANIRSA 10 GÜNLÜK 2 PARÇA HALİNDE YAPILABİLİR.</a:t>
            </a:r>
          </a:p>
          <a:p>
            <a:endParaRPr lang="tr-TR" dirty="0"/>
          </a:p>
          <a:p>
            <a:endParaRPr lang="tr-TR" dirty="0"/>
          </a:p>
        </p:txBody>
      </p:sp>
    </p:spTree>
    <p:extLst>
      <p:ext uri="{BB962C8B-B14F-4D97-AF65-F5344CB8AC3E}">
        <p14:creationId xmlns:p14="http://schemas.microsoft.com/office/powerpoint/2010/main" val="4209150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E2C588-AACB-4B09-B110-7E9C70C39D5E}"/>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49F13BD2-4390-4524-B8B7-9AB7FA04A0F6}"/>
              </a:ext>
            </a:extLst>
          </p:cNvPr>
          <p:cNvSpPr>
            <a:spLocks noGrp="1"/>
          </p:cNvSpPr>
          <p:nvPr>
            <p:ph idx="1"/>
          </p:nvPr>
        </p:nvSpPr>
        <p:spPr/>
        <p:txBody>
          <a:bodyPr>
            <a:normAutofit/>
          </a:bodyPr>
          <a:lstStyle/>
          <a:p>
            <a:r>
              <a:rPr lang="tr-TR" dirty="0"/>
              <a:t>ÖĞRENCİ İLK STAJINI EN ERKEN </a:t>
            </a:r>
            <a:r>
              <a:rPr lang="tr-TR" u="sng" dirty="0"/>
              <a:t>EĞİTİMİNİN 4. YARIYILI SONUNDA VE EN AZ İKİ MİMARİ TASARIM DERSİNDEN BAŞARILI OLMAK KAYDIYLA </a:t>
            </a:r>
            <a:r>
              <a:rPr lang="tr-TR" dirty="0"/>
              <a:t>YAPABİLİR.</a:t>
            </a:r>
          </a:p>
          <a:p>
            <a:r>
              <a:rPr lang="tr-TR" dirty="0"/>
              <a:t> BUNUN YANINDA, </a:t>
            </a:r>
            <a:r>
              <a:rPr lang="tr-TR" u="sng" dirty="0"/>
              <a:t>TEK DERSİ VEYA SADECE BİTİRME PROJESİ KALMIŞ ÖĞRENCİLER</a:t>
            </a:r>
            <a:r>
              <a:rPr lang="tr-TR" dirty="0"/>
              <a:t>, SINAV DÖNEMLERİ DIŞINDA OLMAK KAYDIYLA, ÖĞRETİM YILI İÇİNDE DE STAJ YAPABİLİRLER. </a:t>
            </a:r>
          </a:p>
          <a:p>
            <a:endParaRPr lang="tr-TR" dirty="0"/>
          </a:p>
          <a:p>
            <a:endParaRPr lang="tr-TR" dirty="0"/>
          </a:p>
        </p:txBody>
      </p:sp>
    </p:spTree>
    <p:extLst>
      <p:ext uri="{BB962C8B-B14F-4D97-AF65-F5344CB8AC3E}">
        <p14:creationId xmlns:p14="http://schemas.microsoft.com/office/powerpoint/2010/main" val="1545580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46347D-3A00-4031-BB5B-A572C4D84994}"/>
              </a:ext>
            </a:extLst>
          </p:cNvPr>
          <p:cNvSpPr>
            <a:spLocks noGrp="1"/>
          </p:cNvSpPr>
          <p:nvPr>
            <p:ph type="title"/>
          </p:nvPr>
        </p:nvSpPr>
        <p:spPr/>
        <p:txBody>
          <a:bodyPr/>
          <a:lstStyle/>
          <a:p>
            <a:r>
              <a:rPr lang="tr-TR" dirty="0"/>
              <a:t>STAJ TİPLERİ</a:t>
            </a:r>
          </a:p>
        </p:txBody>
      </p:sp>
      <p:sp>
        <p:nvSpPr>
          <p:cNvPr id="3" name="İçerik Yer Tutucusu 2">
            <a:extLst>
              <a:ext uri="{FF2B5EF4-FFF2-40B4-BE49-F238E27FC236}">
                <a16:creationId xmlns:a16="http://schemas.microsoft.com/office/drawing/2014/main" id="{FA89553E-5C6F-43B0-AB80-BB4F3882F361}"/>
              </a:ext>
            </a:extLst>
          </p:cNvPr>
          <p:cNvSpPr>
            <a:spLocks noGrp="1"/>
          </p:cNvSpPr>
          <p:nvPr>
            <p:ph idx="1"/>
          </p:nvPr>
        </p:nvSpPr>
        <p:spPr/>
        <p:txBody>
          <a:bodyPr>
            <a:normAutofit/>
          </a:bodyPr>
          <a:lstStyle/>
          <a:p>
            <a:r>
              <a:rPr lang="tr-TR" dirty="0"/>
              <a:t>STAJ-1: ŞANTİYE/SAHA STAJI</a:t>
            </a:r>
          </a:p>
          <a:p>
            <a:pPr lvl="1"/>
            <a:r>
              <a:rPr lang="tr-TR" u="sng" dirty="0"/>
              <a:t>İLK YAPILACAK STAJIN ŞANTİYE STAJI OLMASINI ÖNERİYORUZ</a:t>
            </a:r>
            <a:r>
              <a:rPr lang="tr-TR" dirty="0"/>
              <a:t>. BİLGİSAYAR PROGRAMLARINA VE ÇİZİMLERE HAKİMİYET ÇOK GELİŞMEDİĞİ İÇİN</a:t>
            </a:r>
          </a:p>
          <a:p>
            <a:pPr lvl="1"/>
            <a:r>
              <a:rPr lang="tr-TR" dirty="0"/>
              <a:t>Şantiye/Saha stajı için: MIM399 – STAJ 1 (ŞANTİYE) dersi seçilir. </a:t>
            </a:r>
          </a:p>
          <a:p>
            <a:pPr lvl="1"/>
            <a:endParaRPr lang="tr-TR" dirty="0"/>
          </a:p>
          <a:p>
            <a:r>
              <a:rPr lang="tr-TR" dirty="0"/>
              <a:t>STAJ-2: OFİS STAJI</a:t>
            </a:r>
          </a:p>
          <a:p>
            <a:pPr lvl="1"/>
            <a:r>
              <a:rPr lang="tr-TR" dirty="0"/>
              <a:t>SON STAJ OLARAK YAPILMASINI ÖNERİYORUZ. BİLGİSAYAR PROGRAMLARI, DETAYLARA VE ÇİZİMLERE HAKİMİYET OFİS STAJI YAPMAK İÇİN YETERLİ SEVİYEYE GELDİĞİ İÇİN</a:t>
            </a:r>
          </a:p>
          <a:p>
            <a:pPr lvl="1"/>
            <a:r>
              <a:rPr lang="tr-TR" dirty="0"/>
              <a:t>Ofis stajı için: MIM499 – STAJ 2 (OFİS) dersini seçilir.</a:t>
            </a:r>
          </a:p>
          <a:p>
            <a:pPr lvl="1"/>
            <a:endParaRPr lang="tr-TR" dirty="0"/>
          </a:p>
        </p:txBody>
      </p:sp>
    </p:spTree>
    <p:extLst>
      <p:ext uri="{BB962C8B-B14F-4D97-AF65-F5344CB8AC3E}">
        <p14:creationId xmlns:p14="http://schemas.microsoft.com/office/powerpoint/2010/main" val="910327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A51EB7-006C-474C-BFBA-105E6DAE60D9}"/>
              </a:ext>
            </a:extLst>
          </p:cNvPr>
          <p:cNvSpPr>
            <a:spLocks noGrp="1"/>
          </p:cNvSpPr>
          <p:nvPr>
            <p:ph type="title"/>
          </p:nvPr>
        </p:nvSpPr>
        <p:spPr/>
        <p:txBody>
          <a:bodyPr/>
          <a:lstStyle/>
          <a:p>
            <a:r>
              <a:rPr lang="tr-TR" dirty="0"/>
              <a:t>STAJ BELGELERİ</a:t>
            </a:r>
          </a:p>
        </p:txBody>
      </p:sp>
      <p:sp>
        <p:nvSpPr>
          <p:cNvPr id="3" name="İçerik Yer Tutucusu 2">
            <a:extLst>
              <a:ext uri="{FF2B5EF4-FFF2-40B4-BE49-F238E27FC236}">
                <a16:creationId xmlns:a16="http://schemas.microsoft.com/office/drawing/2014/main" id="{B280D6BA-0927-4C4E-A7B8-7437FC153BBE}"/>
              </a:ext>
            </a:extLst>
          </p:cNvPr>
          <p:cNvSpPr>
            <a:spLocks noGrp="1"/>
          </p:cNvSpPr>
          <p:nvPr>
            <p:ph idx="1"/>
          </p:nvPr>
        </p:nvSpPr>
        <p:spPr/>
        <p:txBody>
          <a:bodyPr/>
          <a:lstStyle/>
          <a:p>
            <a:r>
              <a:rPr lang="tr-TR" dirty="0"/>
              <a:t>STAJ İÇİN GÖNDERİLEN EVRAKLARIN TAMAMI AŞAĞIDAKİ GİBİDİR. </a:t>
            </a:r>
            <a:r>
              <a:rPr lang="tr-TR" sz="1800" dirty="0">
                <a:solidFill>
                  <a:srgbClr val="000000"/>
                </a:solidFill>
                <a:effectLst/>
                <a:latin typeface="Times New Roman" panose="02020603050405020304" pitchFamily="18" charset="0"/>
                <a:ea typeface="Times New Roman" panose="02020603050405020304" pitchFamily="18" charset="0"/>
              </a:rPr>
              <a:t>Öğrenciler staj sürecinde dolduracakları ve Staj Komisyonu’na devredecekleri tüm form ve Staj Defteri örneklerini Mimarlık Bölümü’nün web sayfasından temin edebileceklerdir.</a:t>
            </a:r>
            <a:endParaRPr lang="tr-TR" dirty="0"/>
          </a:p>
        </p:txBody>
      </p:sp>
      <p:pic>
        <p:nvPicPr>
          <p:cNvPr id="5" name="Resim 4">
            <a:extLst>
              <a:ext uri="{FF2B5EF4-FFF2-40B4-BE49-F238E27FC236}">
                <a16:creationId xmlns:a16="http://schemas.microsoft.com/office/drawing/2014/main" id="{BE094142-3569-4A10-A2AF-198170153B95}"/>
              </a:ext>
            </a:extLst>
          </p:cNvPr>
          <p:cNvPicPr>
            <a:picLocks noChangeAspect="1"/>
          </p:cNvPicPr>
          <p:nvPr/>
        </p:nvPicPr>
        <p:blipFill>
          <a:blip r:embed="rId2"/>
          <a:stretch>
            <a:fillRect/>
          </a:stretch>
        </p:blipFill>
        <p:spPr>
          <a:xfrm>
            <a:off x="2266338" y="3353000"/>
            <a:ext cx="7659324" cy="2226109"/>
          </a:xfrm>
          <a:prstGeom prst="rect">
            <a:avLst/>
          </a:prstGeom>
        </p:spPr>
      </p:pic>
    </p:spTree>
    <p:extLst>
      <p:ext uri="{BB962C8B-B14F-4D97-AF65-F5344CB8AC3E}">
        <p14:creationId xmlns:p14="http://schemas.microsoft.com/office/powerpoint/2010/main" val="3019179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BF12B649-A3B7-4DB6-BD6E-1E64AD6C14AF}"/>
              </a:ext>
            </a:extLst>
          </p:cNvPr>
          <p:cNvSpPr>
            <a:spLocks noGrp="1"/>
          </p:cNvSpPr>
          <p:nvPr>
            <p:ph type="title"/>
          </p:nvPr>
        </p:nvSpPr>
        <p:spPr>
          <a:xfrm>
            <a:off x="643467" y="321734"/>
            <a:ext cx="10905066" cy="1135737"/>
          </a:xfrm>
        </p:spPr>
        <p:txBody>
          <a:bodyPr>
            <a:normAutofit/>
          </a:bodyPr>
          <a:lstStyle/>
          <a:p>
            <a:r>
              <a:rPr lang="tr-TR" sz="3600" dirty="0"/>
              <a:t>STAJA BAŞLAMADAN ÖNCE</a:t>
            </a:r>
          </a:p>
        </p:txBody>
      </p:sp>
      <p:sp>
        <p:nvSpPr>
          <p:cNvPr id="3" name="İçerik Yer Tutucusu 2">
            <a:extLst>
              <a:ext uri="{FF2B5EF4-FFF2-40B4-BE49-F238E27FC236}">
                <a16:creationId xmlns:a16="http://schemas.microsoft.com/office/drawing/2014/main" id="{3E8DFA4F-4971-4CC7-B16D-43A577293307}"/>
              </a:ext>
            </a:extLst>
          </p:cNvPr>
          <p:cNvSpPr>
            <a:spLocks noGrp="1"/>
          </p:cNvSpPr>
          <p:nvPr>
            <p:ph idx="1"/>
          </p:nvPr>
        </p:nvSpPr>
        <p:spPr>
          <a:xfrm>
            <a:off x="643469" y="1198888"/>
            <a:ext cx="4008384" cy="5420189"/>
          </a:xfrm>
        </p:spPr>
        <p:txBody>
          <a:bodyPr>
            <a:normAutofit fontScale="92500" lnSpcReduction="10000"/>
          </a:bodyPr>
          <a:lstStyle/>
          <a:p>
            <a:pPr algn="just"/>
            <a:r>
              <a:rPr lang="tr-TR" sz="1700" dirty="0">
                <a:effectLst/>
                <a:latin typeface="Times New Roman" panose="02020603050405020304" pitchFamily="18" charset="0"/>
                <a:ea typeface="Times New Roman" panose="02020603050405020304" pitchFamily="18" charset="0"/>
              </a:rPr>
              <a:t>Final Sınavları (varsa Bütünleme Sınavları) bitimi tarihinden en az 30 takvim günü öncesine kadar, </a:t>
            </a:r>
            <a:r>
              <a:rPr lang="tr-TR" sz="1700" b="1" u="sng" dirty="0">
                <a:effectLst/>
                <a:latin typeface="Times New Roman" panose="02020603050405020304" pitchFamily="18" charset="0"/>
                <a:ea typeface="Times New Roman" panose="02020603050405020304" pitchFamily="18" charset="0"/>
              </a:rPr>
              <a:t>Staj Kabul Formunu</a:t>
            </a:r>
            <a:r>
              <a:rPr lang="tr-TR" sz="1700" dirty="0">
                <a:effectLst/>
                <a:latin typeface="Times New Roman" panose="02020603050405020304" pitchFamily="18" charset="0"/>
                <a:ea typeface="Times New Roman" panose="02020603050405020304" pitchFamily="18" charset="0"/>
              </a:rPr>
              <a:t> ve </a:t>
            </a:r>
            <a:r>
              <a:rPr lang="tr-TR" sz="1700" b="1" u="sng" dirty="0">
                <a:effectLst/>
                <a:latin typeface="Times New Roman" panose="02020603050405020304" pitchFamily="18" charset="0"/>
                <a:ea typeface="Times New Roman" panose="02020603050405020304" pitchFamily="18" charset="0"/>
              </a:rPr>
              <a:t>İşsizlik Fonu Devlet Katkısı Formunu</a:t>
            </a:r>
            <a:r>
              <a:rPr lang="tr-TR" sz="1700" dirty="0">
                <a:effectLst/>
                <a:latin typeface="Times New Roman" panose="02020603050405020304" pitchFamily="18" charset="0"/>
                <a:ea typeface="Times New Roman" panose="02020603050405020304" pitchFamily="18" charset="0"/>
              </a:rPr>
              <a:t> hazırlayarak Staj Komisyonu’na sunar. </a:t>
            </a:r>
          </a:p>
          <a:p>
            <a:r>
              <a:rPr lang="tr-TR" sz="1700" dirty="0">
                <a:effectLst/>
                <a:highlight>
                  <a:srgbClr val="FFFF00"/>
                </a:highlight>
                <a:latin typeface="Times New Roman" panose="02020603050405020304" pitchFamily="18" charset="0"/>
                <a:ea typeface="Times New Roman" panose="02020603050405020304" pitchFamily="18" charset="0"/>
              </a:rPr>
              <a:t>Staj kabul formu ve staj bilgi formu çok karıştırılan formlar olduğu için bu konuya dikkat edilmesi gerekiyor. Staj kabul formu stajın başında staj yapacağınız yede ıslak imzalı onay aldığınızın ve sonrasında bizim </a:t>
            </a:r>
            <a:r>
              <a:rPr lang="tr-TR" sz="1700" dirty="0" err="1">
                <a:effectLst/>
                <a:highlight>
                  <a:srgbClr val="FFFF00"/>
                </a:highlight>
                <a:latin typeface="Times New Roman" panose="02020603050405020304" pitchFamily="18" charset="0"/>
                <a:ea typeface="Times New Roman" panose="02020603050405020304" pitchFamily="18" charset="0"/>
              </a:rPr>
              <a:t>imzayalarak</a:t>
            </a:r>
            <a:r>
              <a:rPr lang="tr-TR" sz="1700" dirty="0">
                <a:effectLst/>
                <a:highlight>
                  <a:srgbClr val="FFFF00"/>
                </a:highlight>
                <a:latin typeface="Times New Roman" panose="02020603050405020304" pitchFamily="18" charset="0"/>
                <a:ea typeface="Times New Roman" panose="02020603050405020304" pitchFamily="18" charset="0"/>
              </a:rPr>
              <a:t> onayladığımız ve sigorta girişinizin yapılmasına izin </a:t>
            </a:r>
            <a:r>
              <a:rPr lang="tr-TR" sz="1700" dirty="0" err="1">
                <a:effectLst/>
                <a:highlight>
                  <a:srgbClr val="FFFF00"/>
                </a:highlight>
                <a:latin typeface="Times New Roman" panose="02020603050405020304" pitchFamily="18" charset="0"/>
                <a:ea typeface="Times New Roman" panose="02020603050405020304" pitchFamily="18" charset="0"/>
              </a:rPr>
              <a:t>vediğimiz</a:t>
            </a:r>
            <a:r>
              <a:rPr lang="tr-TR" sz="1700" dirty="0">
                <a:effectLst/>
                <a:highlight>
                  <a:srgbClr val="FFFF00"/>
                </a:highlight>
                <a:latin typeface="Times New Roman" panose="02020603050405020304" pitchFamily="18" charset="0"/>
                <a:ea typeface="Times New Roman" panose="02020603050405020304" pitchFamily="18" charset="0"/>
              </a:rPr>
              <a:t> dokümandır. Staj kabul formu biz onayladıktan sonra bir kopyası işverene verilecektir.</a:t>
            </a:r>
          </a:p>
          <a:p>
            <a:r>
              <a:rPr lang="tr-TR" sz="1700" dirty="0">
                <a:highlight>
                  <a:srgbClr val="FFFF00"/>
                </a:highlight>
                <a:latin typeface="Times New Roman" panose="02020603050405020304" pitchFamily="18" charset="0"/>
              </a:rPr>
              <a:t>Bu döneme özel staj kabul formalarını kargo ile de teslim edebilirsiniz veya doldurduktan sonra pdf formatında dijital imzalayarak eposta ile gönderebilirsiniz (e-imzası olan kişiler.</a:t>
            </a:r>
          </a:p>
          <a:p>
            <a:r>
              <a:rPr lang="tr-TR" sz="1700" dirty="0">
                <a:highlight>
                  <a:srgbClr val="FFFF00"/>
                </a:highlight>
                <a:latin typeface="Times New Roman" panose="02020603050405020304" pitchFamily="18" charset="0"/>
              </a:rPr>
              <a:t>Staj kabul formu ile birlikte kimliklerin önlü arkalı fotokopilerinin de teslim edilmesi gerekiyor.</a:t>
            </a:r>
            <a:endParaRPr lang="tr-TR" sz="1700" dirty="0">
              <a:highlight>
                <a:srgbClr val="FFFF00"/>
              </a:highlight>
            </a:endParaRPr>
          </a:p>
        </p:txBody>
      </p:sp>
      <p:grpSp>
        <p:nvGrpSpPr>
          <p:cNvPr id="14" name="Group 13">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5" name="Rectangle 14">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7">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9" name="Isosceles Triangle 18">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Resim 4">
            <a:extLst>
              <a:ext uri="{FF2B5EF4-FFF2-40B4-BE49-F238E27FC236}">
                <a16:creationId xmlns:a16="http://schemas.microsoft.com/office/drawing/2014/main" id="{F5045E57-3AA0-48C2-99C8-847DFE060DB6}"/>
              </a:ext>
            </a:extLst>
          </p:cNvPr>
          <p:cNvPicPr>
            <a:picLocks noChangeAspect="1"/>
          </p:cNvPicPr>
          <p:nvPr/>
        </p:nvPicPr>
        <p:blipFill>
          <a:blip r:embed="rId2"/>
          <a:stretch>
            <a:fillRect/>
          </a:stretch>
        </p:blipFill>
        <p:spPr>
          <a:xfrm>
            <a:off x="4740767" y="1198888"/>
            <a:ext cx="3530015" cy="5115965"/>
          </a:xfrm>
          <a:prstGeom prst="rect">
            <a:avLst/>
          </a:prstGeom>
        </p:spPr>
      </p:pic>
      <p:pic>
        <p:nvPicPr>
          <p:cNvPr id="7" name="Resim 6">
            <a:extLst>
              <a:ext uri="{FF2B5EF4-FFF2-40B4-BE49-F238E27FC236}">
                <a16:creationId xmlns:a16="http://schemas.microsoft.com/office/drawing/2014/main" id="{C48E8ADF-A227-4CF5-A5D8-386FD66E0239}"/>
              </a:ext>
            </a:extLst>
          </p:cNvPr>
          <p:cNvPicPr>
            <a:picLocks noChangeAspect="1"/>
          </p:cNvPicPr>
          <p:nvPr/>
        </p:nvPicPr>
        <p:blipFill>
          <a:blip r:embed="rId3"/>
          <a:stretch>
            <a:fillRect/>
          </a:stretch>
        </p:blipFill>
        <p:spPr>
          <a:xfrm>
            <a:off x="8638915" y="1291284"/>
            <a:ext cx="3082030" cy="4853590"/>
          </a:xfrm>
          <a:prstGeom prst="rect">
            <a:avLst/>
          </a:prstGeom>
        </p:spPr>
      </p:pic>
    </p:spTree>
    <p:extLst>
      <p:ext uri="{BB962C8B-B14F-4D97-AF65-F5344CB8AC3E}">
        <p14:creationId xmlns:p14="http://schemas.microsoft.com/office/powerpoint/2010/main" val="1087809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CAD7EEF9-5515-4E47-8826-7B01CBCABDD3}"/>
              </a:ext>
            </a:extLst>
          </p:cNvPr>
          <p:cNvSpPr>
            <a:spLocks noGrp="1"/>
          </p:cNvSpPr>
          <p:nvPr>
            <p:ph type="title"/>
          </p:nvPr>
        </p:nvSpPr>
        <p:spPr>
          <a:xfrm>
            <a:off x="643467" y="321734"/>
            <a:ext cx="10905066" cy="1135737"/>
          </a:xfrm>
        </p:spPr>
        <p:txBody>
          <a:bodyPr>
            <a:normAutofit/>
          </a:bodyPr>
          <a:lstStyle/>
          <a:p>
            <a:r>
              <a:rPr lang="tr-TR" sz="3600" dirty="0"/>
              <a:t>STAJ ZAMANI YAPILACAKLAR</a:t>
            </a:r>
          </a:p>
        </p:txBody>
      </p:sp>
      <p:sp>
        <p:nvSpPr>
          <p:cNvPr id="3" name="İçerik Yer Tutucusu 2">
            <a:extLst>
              <a:ext uri="{FF2B5EF4-FFF2-40B4-BE49-F238E27FC236}">
                <a16:creationId xmlns:a16="http://schemas.microsoft.com/office/drawing/2014/main" id="{65BE777D-6FC6-402C-B28F-2CC5BEAEDF8B}"/>
              </a:ext>
            </a:extLst>
          </p:cNvPr>
          <p:cNvSpPr>
            <a:spLocks noGrp="1"/>
          </p:cNvSpPr>
          <p:nvPr>
            <p:ph idx="1"/>
          </p:nvPr>
        </p:nvSpPr>
        <p:spPr>
          <a:xfrm>
            <a:off x="643469" y="1782981"/>
            <a:ext cx="4008384" cy="4393982"/>
          </a:xfrm>
        </p:spPr>
        <p:txBody>
          <a:bodyPr>
            <a:normAutofit/>
          </a:bodyPr>
          <a:lstStyle/>
          <a:p>
            <a:r>
              <a:rPr lang="tr-TR" sz="2000" dirty="0"/>
              <a:t>STAJ ORGANİZASYON RAPORU</a:t>
            </a:r>
          </a:p>
          <a:p>
            <a:pPr lvl="1"/>
            <a:r>
              <a:rPr lang="tr-TR" sz="1600" dirty="0"/>
              <a:t>STAJ YAPILAN YERİN ÇALIŞANLARININ GÖREVLERİ VE GÖREV TANIMLARININ OLDUĞU LİSTEDİR. </a:t>
            </a:r>
          </a:p>
          <a:p>
            <a:r>
              <a:rPr lang="tr-TR" sz="2000" dirty="0"/>
              <a:t> ORGANİZASYON ŞEMASI:</a:t>
            </a:r>
          </a:p>
          <a:p>
            <a:pPr lvl="1"/>
            <a:r>
              <a:rPr lang="tr-TR" sz="1600" dirty="0"/>
              <a:t>AŞAĞIDAKİ ÖRNEKTE GÖSTERİLEN GRAFİKTEKİ GİBİ HAZIRLANAN ŞEMADA ORGANİZASYON HİYERARŞİSİ ANLATILIR.</a:t>
            </a:r>
            <a:endParaRPr lang="tr-TR" sz="2000" dirty="0"/>
          </a:p>
        </p:txBody>
      </p:sp>
      <p:grpSp>
        <p:nvGrpSpPr>
          <p:cNvPr id="14" name="Group 13">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5" name="Rectangle 14">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7">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9" name="Isosceles Triangle 18">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Resim 4">
            <a:extLst>
              <a:ext uri="{FF2B5EF4-FFF2-40B4-BE49-F238E27FC236}">
                <a16:creationId xmlns:a16="http://schemas.microsoft.com/office/drawing/2014/main" id="{CD4A2EA9-A69E-46E2-AB04-DF1638199BCF}"/>
              </a:ext>
            </a:extLst>
          </p:cNvPr>
          <p:cNvPicPr>
            <a:picLocks noChangeAspect="1"/>
          </p:cNvPicPr>
          <p:nvPr/>
        </p:nvPicPr>
        <p:blipFill>
          <a:blip r:embed="rId2"/>
          <a:stretch>
            <a:fillRect/>
          </a:stretch>
        </p:blipFill>
        <p:spPr>
          <a:xfrm>
            <a:off x="5395770" y="1782981"/>
            <a:ext cx="2846133" cy="4361891"/>
          </a:xfrm>
          <a:prstGeom prst="rect">
            <a:avLst/>
          </a:prstGeom>
        </p:spPr>
      </p:pic>
      <p:pic>
        <p:nvPicPr>
          <p:cNvPr id="7" name="Resim 6">
            <a:extLst>
              <a:ext uri="{FF2B5EF4-FFF2-40B4-BE49-F238E27FC236}">
                <a16:creationId xmlns:a16="http://schemas.microsoft.com/office/drawing/2014/main" id="{C8E47AB6-F7CA-4B43-A966-493ACF2C1FE7}"/>
              </a:ext>
            </a:extLst>
          </p:cNvPr>
          <p:cNvPicPr>
            <a:picLocks noChangeAspect="1"/>
          </p:cNvPicPr>
          <p:nvPr/>
        </p:nvPicPr>
        <p:blipFill>
          <a:blip r:embed="rId3"/>
          <a:stretch>
            <a:fillRect/>
          </a:stretch>
        </p:blipFill>
        <p:spPr>
          <a:xfrm>
            <a:off x="8600716" y="1779204"/>
            <a:ext cx="2848598" cy="4365669"/>
          </a:xfrm>
          <a:prstGeom prst="rect">
            <a:avLst/>
          </a:prstGeom>
        </p:spPr>
      </p:pic>
      <p:pic>
        <p:nvPicPr>
          <p:cNvPr id="9" name="Resim 8">
            <a:extLst>
              <a:ext uri="{FF2B5EF4-FFF2-40B4-BE49-F238E27FC236}">
                <a16:creationId xmlns:a16="http://schemas.microsoft.com/office/drawing/2014/main" id="{5C25305D-4B99-4068-90BA-7D24BA7B1CF4}"/>
              </a:ext>
            </a:extLst>
          </p:cNvPr>
          <p:cNvPicPr>
            <a:picLocks noChangeAspect="1"/>
          </p:cNvPicPr>
          <p:nvPr/>
        </p:nvPicPr>
        <p:blipFill>
          <a:blip r:embed="rId4"/>
          <a:stretch>
            <a:fillRect/>
          </a:stretch>
        </p:blipFill>
        <p:spPr>
          <a:xfrm>
            <a:off x="1297089" y="4252742"/>
            <a:ext cx="2869373" cy="1550121"/>
          </a:xfrm>
          <a:prstGeom prst="rect">
            <a:avLst/>
          </a:prstGeom>
        </p:spPr>
      </p:pic>
    </p:spTree>
    <p:extLst>
      <p:ext uri="{BB962C8B-B14F-4D97-AF65-F5344CB8AC3E}">
        <p14:creationId xmlns:p14="http://schemas.microsoft.com/office/powerpoint/2010/main" val="3037621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667B683D-0A09-445A-8175-1893B3632359}"/>
              </a:ext>
            </a:extLst>
          </p:cNvPr>
          <p:cNvSpPr>
            <a:spLocks noGrp="1"/>
          </p:cNvSpPr>
          <p:nvPr>
            <p:ph type="title"/>
          </p:nvPr>
        </p:nvSpPr>
        <p:spPr>
          <a:xfrm>
            <a:off x="643467" y="321734"/>
            <a:ext cx="10905066" cy="1135737"/>
          </a:xfrm>
        </p:spPr>
        <p:txBody>
          <a:bodyPr>
            <a:normAutofit/>
          </a:bodyPr>
          <a:lstStyle/>
          <a:p>
            <a:r>
              <a:rPr lang="tr-TR" sz="3600"/>
              <a:t>STAJ ZAMANI YAPILACAKLAR</a:t>
            </a:r>
          </a:p>
        </p:txBody>
      </p:sp>
      <p:sp>
        <p:nvSpPr>
          <p:cNvPr id="3" name="İçerik Yer Tutucusu 2">
            <a:extLst>
              <a:ext uri="{FF2B5EF4-FFF2-40B4-BE49-F238E27FC236}">
                <a16:creationId xmlns:a16="http://schemas.microsoft.com/office/drawing/2014/main" id="{A8044D4B-427C-418A-BE3F-3F72782D54DF}"/>
              </a:ext>
            </a:extLst>
          </p:cNvPr>
          <p:cNvSpPr>
            <a:spLocks noGrp="1"/>
          </p:cNvSpPr>
          <p:nvPr>
            <p:ph idx="1"/>
          </p:nvPr>
        </p:nvSpPr>
        <p:spPr>
          <a:xfrm>
            <a:off x="643469" y="1782981"/>
            <a:ext cx="4008384" cy="4393982"/>
          </a:xfrm>
        </p:spPr>
        <p:txBody>
          <a:bodyPr>
            <a:normAutofit/>
          </a:bodyPr>
          <a:lstStyle/>
          <a:p>
            <a:r>
              <a:rPr lang="tr-TR" sz="2000" dirty="0"/>
              <a:t>STAJ DEFTERİ GÜNÜ GÜNÜNE TUTULAN YAPILAN İŞİN RESİMLENDİĞİ VEYA ÇALIŞILAN PROJEDEN ALINTILARLA ANLATILAN, HER RESİM İÇİN AÇIKLAMALARIN İLGİLİ SAYFAYA VEYA BİR SONRAKİ SAYFADA ANLATILDIĞI BİR FORMDUR. </a:t>
            </a:r>
          </a:p>
          <a:p>
            <a:r>
              <a:rPr lang="tr-TR" sz="2000" dirty="0"/>
              <a:t>STAJ GÜNLÜĞÜNÜN KAPAK SAYFASINDA HER GÜN İÇİN KISA OLARAK NE YAPILDIĞI YAZILIR. (AYNI KONULAR «PROJE İNCELENDİ» VEYA «BETON DÖKÜLDÜ» ŞEKLİNDE ARKA ARKAYA DEFALARCA YAZILAMAZ!)</a:t>
            </a:r>
          </a:p>
        </p:txBody>
      </p:sp>
      <p:grpSp>
        <p:nvGrpSpPr>
          <p:cNvPr id="14" name="Group 13">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5" name="Rectangle 14">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7">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9" name="Isosceles Triangle 18">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Resim 4">
            <a:extLst>
              <a:ext uri="{FF2B5EF4-FFF2-40B4-BE49-F238E27FC236}">
                <a16:creationId xmlns:a16="http://schemas.microsoft.com/office/drawing/2014/main" id="{F6DD36EB-F60A-4614-B19D-9CA9231F06FF}"/>
              </a:ext>
            </a:extLst>
          </p:cNvPr>
          <p:cNvPicPr>
            <a:picLocks noChangeAspect="1"/>
          </p:cNvPicPr>
          <p:nvPr/>
        </p:nvPicPr>
        <p:blipFill rotWithShape="1">
          <a:blip r:embed="rId2"/>
          <a:srcRect t="7134"/>
          <a:stretch/>
        </p:blipFill>
        <p:spPr>
          <a:xfrm>
            <a:off x="4814127" y="1656636"/>
            <a:ext cx="2234503" cy="2975045"/>
          </a:xfrm>
          <a:prstGeom prst="rect">
            <a:avLst/>
          </a:prstGeom>
        </p:spPr>
      </p:pic>
      <p:pic>
        <p:nvPicPr>
          <p:cNvPr id="7" name="Resim 6">
            <a:extLst>
              <a:ext uri="{FF2B5EF4-FFF2-40B4-BE49-F238E27FC236}">
                <a16:creationId xmlns:a16="http://schemas.microsoft.com/office/drawing/2014/main" id="{20AF510F-28BA-4088-9FDB-65FA1C0C904A}"/>
              </a:ext>
            </a:extLst>
          </p:cNvPr>
          <p:cNvPicPr>
            <a:picLocks noChangeAspect="1"/>
          </p:cNvPicPr>
          <p:nvPr/>
        </p:nvPicPr>
        <p:blipFill>
          <a:blip r:embed="rId3"/>
          <a:stretch>
            <a:fillRect/>
          </a:stretch>
        </p:blipFill>
        <p:spPr>
          <a:xfrm>
            <a:off x="7513419" y="1779204"/>
            <a:ext cx="1731383" cy="2565013"/>
          </a:xfrm>
          <a:prstGeom prst="rect">
            <a:avLst/>
          </a:prstGeom>
        </p:spPr>
      </p:pic>
      <p:pic>
        <p:nvPicPr>
          <p:cNvPr id="9" name="Resim 8">
            <a:extLst>
              <a:ext uri="{FF2B5EF4-FFF2-40B4-BE49-F238E27FC236}">
                <a16:creationId xmlns:a16="http://schemas.microsoft.com/office/drawing/2014/main" id="{10323949-1F30-4603-9101-B3BB4D7A6D37}"/>
              </a:ext>
            </a:extLst>
          </p:cNvPr>
          <p:cNvPicPr>
            <a:picLocks noChangeAspect="1"/>
          </p:cNvPicPr>
          <p:nvPr/>
        </p:nvPicPr>
        <p:blipFill>
          <a:blip r:embed="rId4"/>
          <a:stretch>
            <a:fillRect/>
          </a:stretch>
        </p:blipFill>
        <p:spPr>
          <a:xfrm>
            <a:off x="9687876" y="1656636"/>
            <a:ext cx="1880102" cy="2791558"/>
          </a:xfrm>
          <a:prstGeom prst="rect">
            <a:avLst/>
          </a:prstGeom>
        </p:spPr>
      </p:pic>
    </p:spTree>
    <p:extLst>
      <p:ext uri="{BB962C8B-B14F-4D97-AF65-F5344CB8AC3E}">
        <p14:creationId xmlns:p14="http://schemas.microsoft.com/office/powerpoint/2010/main" val="219717054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367</TotalTime>
  <Words>736</Words>
  <Application>Microsoft Office PowerPoint</Application>
  <PresentationFormat>Geniş ekran</PresentationFormat>
  <Paragraphs>56</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Calibri Light</vt:lpstr>
      <vt:lpstr>Times New Roman</vt:lpstr>
      <vt:lpstr>Office Teması</vt:lpstr>
      <vt:lpstr>SAKARYA ÜNİVERSİTESİ MİMARLIK FAKÜLTESİ</vt:lpstr>
      <vt:lpstr>GİRİŞ</vt:lpstr>
      <vt:lpstr>GİRİŞ</vt:lpstr>
      <vt:lpstr>GİRİŞ</vt:lpstr>
      <vt:lpstr>STAJ TİPLERİ</vt:lpstr>
      <vt:lpstr>STAJ BELGELERİ</vt:lpstr>
      <vt:lpstr>STAJA BAŞLAMADAN ÖNCE</vt:lpstr>
      <vt:lpstr>STAJ ZAMANI YAPILACAKLAR</vt:lpstr>
      <vt:lpstr>STAJ ZAMANI YAPILACAKLAR</vt:lpstr>
      <vt:lpstr>STAJ ZAMANI YAPILACAKLAR</vt:lpstr>
      <vt:lpstr>STAJ BİTMEDEN YAPILACAK KONU</vt:lpstr>
      <vt:lpstr>STAJ BİTTİKTEN SONRA YAPILACAKLAR</vt:lpstr>
      <vt:lpstr>2022-2023 YILI STAJ TAKVİMİ</vt:lpstr>
      <vt:lpstr>HERKESE BAŞARILAR DİLERİZ…</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SAKARYA ÜNİVERSİTESİ MİMARLIK FAKÜLTESİ</dc:title>
  <dc:creator>ilker Erdoğmuş</dc:creator>
  <cp:lastModifiedBy>Muhammet  KARATOPRAK</cp:lastModifiedBy>
  <cp:revision>7</cp:revision>
  <dcterms:created xsi:type="dcterms:W3CDTF">2022-04-22T08:32:48Z</dcterms:created>
  <dcterms:modified xsi:type="dcterms:W3CDTF">2023-03-21T13:55:15Z</dcterms:modified>
</cp:coreProperties>
</file>